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5" r:id="rId2"/>
    <p:sldId id="310" r:id="rId3"/>
    <p:sldId id="283" r:id="rId4"/>
    <p:sldId id="285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78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8" r:id="rId29"/>
    <p:sldId id="307" r:id="rId30"/>
    <p:sldId id="309" r:id="rId31"/>
    <p:sldId id="311" r:id="rId32"/>
    <p:sldId id="313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37" autoAdjust="0"/>
  </p:normalViewPr>
  <p:slideViewPr>
    <p:cSldViewPr>
      <p:cViewPr varScale="1">
        <p:scale>
          <a:sx n="55" d="100"/>
          <a:sy n="55" d="100"/>
        </p:scale>
        <p:origin x="636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37107856912375E-2"/>
          <c:y val="4.3479926161156889E-2"/>
          <c:w val="0.93440942198653598"/>
          <c:h val="0.87805207363085847"/>
        </c:manualLayout>
      </c:layout>
      <c:scatterChart>
        <c:scatterStyle val="lineMarker"/>
        <c:varyColors val="0"/>
        <c:ser>
          <c:idx val="0"/>
          <c:order val="0"/>
          <c:tx>
            <c:v>Село</c:v>
          </c:tx>
          <c:spPr>
            <a:ln w="38100" cap="rnd">
              <a:solidFill>
                <a:srgbClr val="0365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466448445171854E-2"/>
                  <c:y val="3.685503685503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9B-4ACB-A3DC-135266244F78}"/>
                </c:ext>
              </c:extLst>
            </c:dLbl>
            <c:dLbl>
              <c:idx val="1"/>
              <c:layout>
                <c:manualLayout>
                  <c:x val="-4.5322925846657459E-2"/>
                  <c:y val="6.1425061425061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9B-4ACB-A3DC-135266244F78}"/>
                </c:ext>
              </c:extLst>
            </c:dLbl>
            <c:dLbl>
              <c:idx val="2"/>
              <c:layout>
                <c:manualLayout>
                  <c:x val="-3.0215283897771623E-2"/>
                  <c:y val="4.914004914004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9B-4ACB-A3DC-135266244F78}"/>
                </c:ext>
              </c:extLst>
            </c:dLbl>
            <c:dLbl>
              <c:idx val="3"/>
              <c:layout>
                <c:manualLayout>
                  <c:x val="-1.7625582273700112E-2"/>
                  <c:y val="2.866502866502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9B-4ACB-A3DC-135266244F78}"/>
                </c:ext>
              </c:extLst>
            </c:dLbl>
            <c:dLbl>
              <c:idx val="4"/>
              <c:layout>
                <c:manualLayout>
                  <c:x val="-1.258970162407151E-2"/>
                  <c:y val="-1.228501228501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9B-4ACB-A3DC-135266244F78}"/>
                </c:ext>
              </c:extLst>
            </c:dLbl>
            <c:dLbl>
              <c:idx val="5"/>
              <c:layout>
                <c:manualLayout>
                  <c:x val="-5.0358806496286499E-3"/>
                  <c:y val="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9B-4ACB-A3DC-135266244F78}"/>
                </c:ext>
              </c:extLst>
            </c:dLbl>
            <c:dLbl>
              <c:idx val="7"/>
              <c:layout>
                <c:manualLayout>
                  <c:x val="-1.0071761299257208E-2"/>
                  <c:y val="3.685503685503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9B-4ACB-A3DC-135266244F78}"/>
                </c:ext>
              </c:extLst>
            </c:dLbl>
            <c:dLbl>
              <c:idx val="8"/>
              <c:layout>
                <c:manualLayout>
                  <c:x val="-7.5538209744429059E-3"/>
                  <c:y val="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9B-4ACB-A3DC-135266244F78}"/>
                </c:ext>
              </c:extLst>
            </c:dLbl>
            <c:dLbl>
              <c:idx val="9"/>
              <c:layout>
                <c:manualLayout>
                  <c:x val="-5.0358806496286039E-3"/>
                  <c:y val="8.1900081900081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99B-4ACB-A3DC-135266244F78}"/>
                </c:ext>
              </c:extLst>
            </c:dLbl>
            <c:dLbl>
              <c:idx val="10"/>
              <c:layout>
                <c:manualLayout>
                  <c:x val="-2.517940324814302E-3"/>
                  <c:y val="-3.75371039057100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9B-4ACB-A3DC-135266244F78}"/>
                </c:ext>
              </c:extLst>
            </c:dLbl>
            <c:dLbl>
              <c:idx val="11"/>
              <c:layout>
                <c:manualLayout>
                  <c:x val="-7.5538209744429978E-3"/>
                  <c:y val="2.047502047502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9B-4ACB-A3DC-135266244F7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9B-4ACB-A3DC-135266244F7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9B-4ACB-A3DC-135266244F78}"/>
                </c:ext>
              </c:extLst>
            </c:dLbl>
            <c:dLbl>
              <c:idx val="14"/>
              <c:layout>
                <c:manualLayout>
                  <c:x val="-5.0358806496286958E-3"/>
                  <c:y val="4.095004095004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99B-4ACB-A3DC-135266244F78}"/>
                </c:ext>
              </c:extLst>
            </c:dLbl>
            <c:dLbl>
              <c:idx val="15"/>
              <c:layout>
                <c:manualLayout>
                  <c:x val="-6.5466448445171854E-2"/>
                  <c:y val="3.276003276003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99B-4ACB-A3DC-135266244F78}"/>
                </c:ext>
              </c:extLst>
            </c:dLbl>
            <c:dLbl>
              <c:idx val="16"/>
              <c:layout>
                <c:manualLayout>
                  <c:x val="-7.5538209744429059E-3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99B-4ACB-A3DC-135266244F78}"/>
                </c:ext>
              </c:extLst>
            </c:dLbl>
            <c:dLbl>
              <c:idx val="17"/>
              <c:layout>
                <c:manualLayout>
                  <c:x val="-6.294850812035746E-2"/>
                  <c:y val="3.685503685503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99B-4ACB-A3DC-135266244F78}"/>
                </c:ext>
              </c:extLst>
            </c:dLbl>
            <c:dLbl>
              <c:idx val="18"/>
              <c:layout>
                <c:manualLayout>
                  <c:x val="-3.0215283897771623E-2"/>
                  <c:y val="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99B-4ACB-A3DC-135266244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xVal>
            <c:numRef>
              <c:f>'[Доклад УРСТ 2019 расчеты.xlsx]Ест прирост'!$C$4:$C$22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'[Доклад УРСТ 2019 расчеты.xlsx]Ест прирост'!$D$4:$D$22</c:f>
              <c:numCache>
                <c:formatCode>0.0</c:formatCode>
                <c:ptCount val="19"/>
                <c:pt idx="0">
                  <c:v>-7.3</c:v>
                </c:pt>
                <c:pt idx="1">
                  <c:v>-7.3</c:v>
                </c:pt>
                <c:pt idx="2">
                  <c:v>-7.7</c:v>
                </c:pt>
                <c:pt idx="3">
                  <c:v>-7.2999999999999989</c:v>
                </c:pt>
                <c:pt idx="4">
                  <c:v>-6.9000000000000021</c:v>
                </c:pt>
                <c:pt idx="5">
                  <c:v>-7.6000000000000014</c:v>
                </c:pt>
                <c:pt idx="6">
                  <c:v>-5.9999999999999982</c:v>
                </c:pt>
                <c:pt idx="7">
                  <c:v>-3.7999999999999989</c:v>
                </c:pt>
                <c:pt idx="8">
                  <c:v>-3</c:v>
                </c:pt>
                <c:pt idx="9">
                  <c:v>-2.4000000000000004</c:v>
                </c:pt>
                <c:pt idx="10">
                  <c:v>-2.1000000000000014</c:v>
                </c:pt>
                <c:pt idx="11">
                  <c:v>-1.1000000000000001</c:v>
                </c:pt>
                <c:pt idx="12">
                  <c:v>-0.1</c:v>
                </c:pt>
                <c:pt idx="13">
                  <c:v>0</c:v>
                </c:pt>
                <c:pt idx="14">
                  <c:v>-9.9999999999999645E-2</c:v>
                </c:pt>
                <c:pt idx="15">
                  <c:v>-1.6</c:v>
                </c:pt>
                <c:pt idx="16">
                  <c:v>-2</c:v>
                </c:pt>
                <c:pt idx="17">
                  <c:v>-2.5</c:v>
                </c:pt>
                <c:pt idx="18">
                  <c:v>-2.9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899B-4ACB-A3DC-135266244F78}"/>
            </c:ext>
          </c:extLst>
        </c:ser>
        <c:ser>
          <c:idx val="1"/>
          <c:order val="1"/>
          <c:tx>
            <c:v>Город</c:v>
          </c:tx>
          <c:spPr>
            <a:ln w="38100" cap="rnd">
              <a:solidFill>
                <a:srgbClr val="DE6A1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6A10">
                  <a:lumMod val="60000"/>
                  <a:lumOff val="40000"/>
                </a:srgbClr>
              </a:solidFill>
              <a:ln w="9525">
                <a:solidFill>
                  <a:srgbClr val="DE6A10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502329094800448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99B-4ACB-A3DC-135266244F78}"/>
                </c:ext>
              </c:extLst>
            </c:dLbl>
            <c:dLbl>
              <c:idx val="1"/>
              <c:layout>
                <c:manualLayout>
                  <c:x val="-5.2876746821100343E-2"/>
                  <c:y val="-5.733005733005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99B-4ACB-A3DC-135266244F78}"/>
                </c:ext>
              </c:extLst>
            </c:dLbl>
            <c:dLbl>
              <c:idx val="2"/>
              <c:layout>
                <c:manualLayout>
                  <c:x val="-3.7769104872214528E-2"/>
                  <c:y val="-6.1425061425061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99B-4ACB-A3DC-135266244F78}"/>
                </c:ext>
              </c:extLst>
            </c:dLbl>
            <c:dLbl>
              <c:idx val="3"/>
              <c:layout>
                <c:manualLayout>
                  <c:x val="-1.0071761299257253E-2"/>
                  <c:y val="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99B-4ACB-A3DC-135266244F78}"/>
                </c:ext>
              </c:extLst>
            </c:dLbl>
            <c:dLbl>
              <c:idx val="4"/>
              <c:layout>
                <c:manualLayout>
                  <c:x val="-5.2876746821100343E-2"/>
                  <c:y val="-5.323505323505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99B-4ACB-A3DC-135266244F78}"/>
                </c:ext>
              </c:extLst>
            </c:dLbl>
            <c:dLbl>
              <c:idx val="5"/>
              <c:layout>
                <c:manualLayout>
                  <c:x val="-4.7840866171471784E-2"/>
                  <c:y val="-5.323505323505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99B-4ACB-A3DC-135266244F78}"/>
                </c:ext>
              </c:extLst>
            </c:dLbl>
            <c:dLbl>
              <c:idx val="6"/>
              <c:layout>
                <c:manualLayout>
                  <c:x val="-6.5466448445171854E-2"/>
                  <c:y val="-5.323505323505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99B-4ACB-A3DC-135266244F78}"/>
                </c:ext>
              </c:extLst>
            </c:dLbl>
            <c:dLbl>
              <c:idx val="7"/>
              <c:layout>
                <c:manualLayout>
                  <c:x val="-7.0502329094800503E-2"/>
                  <c:y val="-3.27600327600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99B-4ACB-A3DC-135266244F78}"/>
                </c:ext>
              </c:extLst>
            </c:dLbl>
            <c:dLbl>
              <c:idx val="8"/>
              <c:layout>
                <c:manualLayout>
                  <c:x val="-7.5538209744429055E-2"/>
                  <c:y val="-3.685503685503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99B-4ACB-A3DC-135266244F7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9B-4ACB-A3DC-135266244F78}"/>
                </c:ext>
              </c:extLst>
            </c:dLbl>
            <c:dLbl>
              <c:idx val="10"/>
              <c:layout>
                <c:manualLayout>
                  <c:x val="-0.11330731461664359"/>
                  <c:y val="-1.638001638001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99B-4ACB-A3DC-135266244F78}"/>
                </c:ext>
              </c:extLst>
            </c:dLbl>
            <c:dLbl>
              <c:idx val="11"/>
              <c:layout>
                <c:manualLayout>
                  <c:x val="-4.5322925846657432E-2"/>
                  <c:y val="-6.14250614250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99B-4ACB-A3DC-135266244F7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9B-4ACB-A3DC-135266244F78}"/>
                </c:ext>
              </c:extLst>
            </c:dLbl>
            <c:dLbl>
              <c:idx val="13"/>
              <c:layout>
                <c:manualLayout>
                  <c:x val="-3.5251164547400224E-2"/>
                  <c:y val="-5.733005733005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899B-4ACB-A3DC-135266244F7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99B-4ACB-A3DC-135266244F78}"/>
                </c:ext>
              </c:extLst>
            </c:dLbl>
            <c:dLbl>
              <c:idx val="15"/>
              <c:layout>
                <c:manualLayout>
                  <c:x val="-3.5251164547400224E-2"/>
                  <c:y val="-4.914004914004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899B-4ACB-A3DC-135266244F78}"/>
                </c:ext>
              </c:extLst>
            </c:dLbl>
            <c:dLbl>
              <c:idx val="16"/>
              <c:layout>
                <c:manualLayout>
                  <c:x val="-1.7625582273700022E-2"/>
                  <c:y val="-4.914004914004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899B-4ACB-A3DC-135266244F78}"/>
                </c:ext>
              </c:extLst>
            </c:dLbl>
            <c:dLbl>
              <c:idx val="17"/>
              <c:layout>
                <c:manualLayout>
                  <c:x val="-1.7625582273700022E-2"/>
                  <c:y val="-4.914004914004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899B-4ACB-A3DC-135266244F78}"/>
                </c:ext>
              </c:extLst>
            </c:dLbl>
            <c:dLbl>
              <c:idx val="18"/>
              <c:layout>
                <c:manualLayout>
                  <c:x val="-5.0358806496286039E-3"/>
                  <c:y val="3.27600327600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899B-4ACB-A3DC-135266244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xVal>
            <c:numRef>
              <c:f>'[Доклад УРСТ 2019 расчеты.xlsx]Ест прирост'!$C$4:$C$22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'[Доклад УРСТ 2019 расчеты.xlsx]Ест прирост'!$E$4:$E$22</c:f>
              <c:numCache>
                <c:formatCode>0.0</c:formatCode>
                <c:ptCount val="19"/>
                <c:pt idx="0">
                  <c:v>-6.3</c:v>
                </c:pt>
                <c:pt idx="1">
                  <c:v>-6.2</c:v>
                </c:pt>
                <c:pt idx="2">
                  <c:v>-6</c:v>
                </c:pt>
                <c:pt idx="3" formatCode="General">
                  <c:v>-5.6999999999999993</c:v>
                </c:pt>
                <c:pt idx="4" formatCode="General">
                  <c:v>-5.0999999999999996</c:v>
                </c:pt>
                <c:pt idx="5" formatCode="General">
                  <c:v>-5.2999999999999989</c:v>
                </c:pt>
                <c:pt idx="6" formatCode="General">
                  <c:v>-4.3000000000000007</c:v>
                </c:pt>
                <c:pt idx="7" formatCode="General">
                  <c:v>-3.1000000000000014</c:v>
                </c:pt>
                <c:pt idx="8" formatCode="General">
                  <c:v>-2.4000000000000004</c:v>
                </c:pt>
                <c:pt idx="9" formatCode="General">
                  <c:v>-1.5</c:v>
                </c:pt>
                <c:pt idx="10" formatCode="General">
                  <c:v>-1.5</c:v>
                </c:pt>
                <c:pt idx="11">
                  <c:v>-0.8</c:v>
                </c:pt>
                <c:pt idx="12">
                  <c:v>0</c:v>
                </c:pt>
                <c:pt idx="13">
                  <c:v>0.3</c:v>
                </c:pt>
                <c:pt idx="14">
                  <c:v>0.30000000000000071</c:v>
                </c:pt>
                <c:pt idx="15">
                  <c:v>0.8</c:v>
                </c:pt>
                <c:pt idx="16">
                  <c:v>0.7</c:v>
                </c:pt>
                <c:pt idx="17">
                  <c:v>-0.4</c:v>
                </c:pt>
                <c:pt idx="18">
                  <c:v>-1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899B-4ACB-A3DC-135266244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41056"/>
        <c:axId val="31742592"/>
      </c:scatterChart>
      <c:valAx>
        <c:axId val="3174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42592"/>
        <c:crosses val="autoZero"/>
        <c:crossBetween val="midCat"/>
      </c:valAx>
      <c:valAx>
        <c:axId val="3174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41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665163281223501E-2"/>
          <c:y val="4.9578703632085885E-2"/>
          <c:w val="0.91997920128409461"/>
          <c:h val="0.78346762455367125"/>
        </c:manualLayout>
      </c:layout>
      <c:lineChart>
        <c:grouping val="standard"/>
        <c:varyColors val="0"/>
        <c:ser>
          <c:idx val="0"/>
          <c:order val="0"/>
          <c:tx>
            <c:strRef>
              <c:f>'Т5-1'!$R$13</c:f>
              <c:strCache>
                <c:ptCount val="1"/>
                <c:pt idx="0">
                  <c:v>Сельские</c:v>
                </c:pt>
              </c:strCache>
            </c:strRef>
          </c:tx>
          <c:spPr>
            <a:ln w="63500" cap="rnd">
              <a:solidFill>
                <a:srgbClr val="0365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'Т5-1'!$Q$14:$Q$21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'Т5-1'!$R$14:$R$21</c:f>
              <c:numCache>
                <c:formatCode>0.000</c:formatCode>
                <c:ptCount val="8"/>
                <c:pt idx="0">
                  <c:v>1.84435895422784</c:v>
                </c:pt>
                <c:pt idx="1">
                  <c:v>2.0461290322580643</c:v>
                </c:pt>
                <c:pt idx="2">
                  <c:v>1.9426048867291767</c:v>
                </c:pt>
                <c:pt idx="3">
                  <c:v>1.9630186335403725</c:v>
                </c:pt>
                <c:pt idx="4">
                  <c:v>1.7152561591588498</c:v>
                </c:pt>
                <c:pt idx="5">
                  <c:v>1.7268009768009769</c:v>
                </c:pt>
                <c:pt idx="6">
                  <c:v>1.8150079302141158</c:v>
                </c:pt>
                <c:pt idx="7">
                  <c:v>1.8655519370048121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6-4F44-963F-10FF232DAB51}"/>
            </c:ext>
          </c:extLst>
        </c:ser>
        <c:ser>
          <c:idx val="1"/>
          <c:order val="1"/>
          <c:tx>
            <c:strRef>
              <c:f>'Т5-1'!$S$13</c:f>
              <c:strCache>
                <c:ptCount val="1"/>
                <c:pt idx="0">
                  <c:v>Городские</c:v>
                </c:pt>
              </c:strCache>
            </c:strRef>
          </c:tx>
          <c:spPr>
            <a:ln w="63500" cap="rnd">
              <a:solidFill>
                <a:srgbClr val="DE6A1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'Т5-1'!$Q$14:$Q$21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'Т5-1'!$S$14:$S$21</c:f>
              <c:numCache>
                <c:formatCode>0.000</c:formatCode>
                <c:ptCount val="8"/>
                <c:pt idx="0">
                  <c:v>2.8721205935463607</c:v>
                </c:pt>
                <c:pt idx="1">
                  <c:v>3.1344086021505375</c:v>
                </c:pt>
                <c:pt idx="2">
                  <c:v>3.236602559715283</c:v>
                </c:pt>
                <c:pt idx="3">
                  <c:v>3.1487577639751554</c:v>
                </c:pt>
                <c:pt idx="4">
                  <c:v>2.6251314297495103</c:v>
                </c:pt>
                <c:pt idx="5">
                  <c:v>2.718732193732194</c:v>
                </c:pt>
                <c:pt idx="6">
                  <c:v>2.6968774781919111</c:v>
                </c:pt>
                <c:pt idx="7">
                  <c:v>2.8733388421717785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16-4F44-963F-10FF232DA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91200"/>
        <c:axId val="31492736"/>
      </c:lineChart>
      <c:catAx>
        <c:axId val="314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492736"/>
        <c:crosses val="autoZero"/>
        <c:auto val="1"/>
        <c:lblAlgn val="ctr"/>
        <c:lblOffset val="100"/>
        <c:noMultiLvlLbl val="0"/>
      </c:catAx>
      <c:valAx>
        <c:axId val="3149273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49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0365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2.5484199796125466E-3"/>
                  <c:y val="2.987622705932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3-456D-90BE-21C91A993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'[Доклад УРСТ 2019 расчеты.xlsx]Ввод жилья'!$B$34:$B$39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xVal>
          <c:yVal>
            <c:numRef>
              <c:f>'[Доклад УРСТ 2019 расчеты.xlsx]Ввод жилья'!$C$34:$C$39</c:f>
              <c:numCache>
                <c:formatCode>General</c:formatCode>
                <c:ptCount val="6"/>
                <c:pt idx="0">
                  <c:v>915</c:v>
                </c:pt>
                <c:pt idx="1">
                  <c:v>935.3</c:v>
                </c:pt>
                <c:pt idx="2">
                  <c:v>969.8</c:v>
                </c:pt>
                <c:pt idx="3">
                  <c:v>984.2</c:v>
                </c:pt>
                <c:pt idx="4">
                  <c:v>999.8</c:v>
                </c:pt>
                <c:pt idx="5">
                  <c:v>1004.2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E3-456D-90BE-21C91A993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82848"/>
        <c:axId val="31596928"/>
      </c:scatterChart>
      <c:valAx>
        <c:axId val="31582848"/>
        <c:scaling>
          <c:orientation val="minMax"/>
          <c:max val="2018"/>
          <c:min val="20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596928"/>
        <c:crosses val="autoZero"/>
        <c:crossBetween val="midCat"/>
      </c:valAx>
      <c:valAx>
        <c:axId val="3159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582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rgbClr val="0365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4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39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Лист3!$B$2:$B$6</c:f>
              <c:numCache>
                <c:formatCode>General</c:formatCode>
                <c:ptCount val="5"/>
                <c:pt idx="0">
                  <c:v>33.700000000000003</c:v>
                </c:pt>
                <c:pt idx="1">
                  <c:v>35.1</c:v>
                </c:pt>
                <c:pt idx="2">
                  <c:v>37.4</c:v>
                </c:pt>
                <c:pt idx="3">
                  <c:v>36.6</c:v>
                </c:pt>
                <c:pt idx="4">
                  <c:v>36.200000000000003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68-4B4A-8052-3B12E07ED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67488"/>
        <c:axId val="37606144"/>
      </c:lineChart>
      <c:catAx>
        <c:axId val="375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7606144"/>
        <c:crosses val="autoZero"/>
        <c:auto val="1"/>
        <c:lblAlgn val="ctr"/>
        <c:lblOffset val="100"/>
        <c:noMultiLvlLbl val="0"/>
      </c:catAx>
      <c:valAx>
        <c:axId val="3760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9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756748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vserova@hse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dirty="0"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5578766" y="4121696"/>
            <a:ext cx="18056651" cy="15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 СОСТОЯНИИ СЕЛЬСКИХ ТЕРРИТОРИЙ </a:t>
            </a:r>
          </a:p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В РОССИЙСКОЙ ФЕДЕРАЦИИ В 2018 ГОДУ </a:t>
            </a: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8951640" y="819231"/>
            <a:ext cx="12673408" cy="784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sym typeface="Helvetica Light"/>
              </a:rPr>
              <a:t>Научно-технический совет Минсельхоза России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800" dirty="0">
              <a:sym typeface="Helvetica Light"/>
            </a:endParaRP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454696" y="10314384"/>
            <a:ext cx="4536503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200" dirty="0">
                <a:solidFill>
                  <a:schemeClr val="bg1"/>
                </a:solidFill>
              </a:rPr>
              <a:t>Институт аграрных исследований</a:t>
            </a:r>
            <a:endParaRPr sz="4200" dirty="0">
              <a:solidFill>
                <a:schemeClr val="bg1"/>
              </a:solidFill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454696" y="12692583"/>
            <a:ext cx="4320480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Москва, 11 декабря 2019 г.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87" y="519238"/>
            <a:ext cx="2736119" cy="25142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11431915" y="8781709"/>
            <a:ext cx="1219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400" b="1" cap="all" dirty="0">
                <a:solidFill>
                  <a:srgbClr val="253957"/>
                </a:solidFill>
              </a:rPr>
              <a:t>Руководитель проекта:</a:t>
            </a:r>
          </a:p>
          <a:p>
            <a:pPr algn="r"/>
            <a:r>
              <a:rPr lang="ru-RU" sz="4400" b="1" cap="all" dirty="0" err="1">
                <a:solidFill>
                  <a:srgbClr val="253957"/>
                </a:solidFill>
              </a:rPr>
              <a:t>Е.в</a:t>
            </a:r>
            <a:r>
              <a:rPr lang="ru-RU" sz="4400" b="1" cap="all" dirty="0">
                <a:solidFill>
                  <a:srgbClr val="253957"/>
                </a:solidFill>
              </a:rPr>
              <a:t>. Серова</a:t>
            </a:r>
            <a:endParaRPr lang="en-US" sz="4400" b="1" cap="all" dirty="0">
              <a:solidFill>
                <a:srgbClr val="253957"/>
              </a:solidFill>
            </a:endParaRPr>
          </a:p>
          <a:p>
            <a:pPr algn="r"/>
            <a:r>
              <a:rPr lang="ru-RU" sz="4400" b="1" cap="all" dirty="0">
                <a:solidFill>
                  <a:srgbClr val="253957"/>
                </a:solidFill>
              </a:rPr>
              <a:t>Ключевые разработчики:</a:t>
            </a:r>
          </a:p>
          <a:p>
            <a:pPr algn="r"/>
            <a:r>
              <a:rPr lang="ru-RU" sz="4400" b="1" cap="all" dirty="0">
                <a:solidFill>
                  <a:srgbClr val="253957"/>
                </a:solidFill>
              </a:rPr>
              <a:t>Р.Г. </a:t>
            </a:r>
            <a:r>
              <a:rPr lang="ru-RU" sz="4400" b="1" cap="all" dirty="0" err="1">
                <a:solidFill>
                  <a:srgbClr val="253957"/>
                </a:solidFill>
              </a:rPr>
              <a:t>Янбых</a:t>
            </a:r>
            <a:endParaRPr lang="ru-RU" sz="4400" b="1" cap="all" dirty="0">
              <a:solidFill>
                <a:srgbClr val="253957"/>
              </a:solidFill>
            </a:endParaRPr>
          </a:p>
          <a:p>
            <a:pPr algn="r"/>
            <a:r>
              <a:rPr lang="ru-RU" sz="4400" b="1" cap="all" dirty="0">
                <a:solidFill>
                  <a:srgbClr val="253957"/>
                </a:solidFill>
              </a:rPr>
              <a:t>А.С. Наумов</a:t>
            </a:r>
          </a:p>
        </p:txBody>
      </p:sp>
    </p:spTree>
    <p:extLst>
      <p:ext uri="{BB962C8B-B14F-4D97-AF65-F5344CB8AC3E}">
        <p14:creationId xmlns:p14="http://schemas.microsoft.com/office/powerpoint/2010/main" val="419202988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Социальная инфраструктура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742728" y="4021078"/>
            <a:ext cx="22898543" cy="82695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улучшилась обеспеченность и повысился охват сельских детей дошкольными образовательными организациями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численность обучающихся в сельских школах увеличилась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численность педагогов сельских школ немного сокращается, но улучшается их качественный состав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уровень технического состояния зданий  школ  и дошкольных образовательных организаций, учреждений культуры несколько повысился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по обеспеченности медицинскими организациями и кадрами село значительно отстает от города, хотя разрыв сокращается. Однако в последние годы на селе получают развитие новые формы медицинского обслуживания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по количеству основных спортивных сооружений сельская местность обеспечена лучше, чем город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растет численность и удельный вес сельского населения, систематически занимающегося физкультурой и спортом</a:t>
            </a:r>
          </a:p>
        </p:txBody>
      </p:sp>
    </p:spTree>
    <p:extLst>
      <p:ext uri="{BB962C8B-B14F-4D97-AF65-F5344CB8AC3E}">
        <p14:creationId xmlns:p14="http://schemas.microsoft.com/office/powerpoint/2010/main" val="4281946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Социальная инфраструктура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742728" y="4081046"/>
            <a:ext cx="22898543" cy="45762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сокращается розничная сеть, но увеличивается количество супермаркетов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треть жителей сельской местности используют Интернет для покупки товаров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существенных изменений в обеспеченности сельских жителей объектами бытового обслуживания не произошло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в структуре предприятий общественного питания сохраняется тенденция увеличения удельного веса ресторанов, кафе и баров</a:t>
            </a:r>
          </a:p>
        </p:txBody>
      </p:sp>
    </p:spTree>
    <p:extLst>
      <p:ext uri="{BB962C8B-B14F-4D97-AF65-F5344CB8AC3E}">
        <p14:creationId xmlns:p14="http://schemas.microsoft.com/office/powerpoint/2010/main" val="35405113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Инженерная инфраструктура 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2" y="4121696"/>
            <a:ext cx="6840760" cy="604867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10" y="4393942"/>
            <a:ext cx="7029162" cy="5776426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03218"/>
              </p:ext>
            </p:extLst>
          </p:nvPr>
        </p:nvGraphicFramePr>
        <p:xfrm>
          <a:off x="15216336" y="4576820"/>
          <a:ext cx="7992888" cy="544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781759" y="3353271"/>
            <a:ext cx="8015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Удельный вес уличной канализационной сети, нуждающейся в замене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9551" y="3316724"/>
            <a:ext cx="6912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Уровень обеспеченности сельского населения питьевой водой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024" y="3310915"/>
            <a:ext cx="732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Уровень газификации жилых домов сетевым газом </a:t>
            </a:r>
          </a:p>
        </p:txBody>
      </p:sp>
    </p:spTree>
    <p:extLst>
      <p:ext uri="{BB962C8B-B14F-4D97-AF65-F5344CB8AC3E}">
        <p14:creationId xmlns:p14="http://schemas.microsoft.com/office/powerpoint/2010/main" val="15813222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Инженерная инфраструктура: </a:t>
            </a:r>
            <a:br>
              <a:rPr lang="ru-RU" sz="7000" dirty="0">
                <a:solidFill>
                  <a:schemeClr val="bg1"/>
                </a:solidFill>
              </a:rPr>
            </a:br>
            <a:r>
              <a:rPr lang="ru-RU" sz="7000" dirty="0">
                <a:solidFill>
                  <a:schemeClr val="bg1"/>
                </a:solidFill>
              </a:rPr>
              <a:t>дороги и общественный транспорт 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749291" y="3185592"/>
            <a:ext cx="22891979" cy="2123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протяженность автомобильных дорог общего пользования выросла за счет дорог местного значения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сокращение использования населением общественного транспорта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рост личного транспорта (62 домохозяйства на 100)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4" y="8010128"/>
            <a:ext cx="99985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9291" y="616550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Доля автомобильных дорог общего пользования, не отвечающих нормативным требованиям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16398" y="5496894"/>
            <a:ext cx="1219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Группировка субъектов Российской Федерации по удельному весу сельских населенных пунктов, имеющих связь по дорогам с твердым покрытием с сетью автомобильных дорог общего пользования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270" y="8129923"/>
            <a:ext cx="10945217" cy="55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542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Инженерная инфраструктура:  связь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87266" y="3401616"/>
            <a:ext cx="22898542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используют  только мобильную связь 66,5% ( в городе – 55,6%)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Растёт доля сельского населения, использующая Интернет для получения </a:t>
            </a:r>
            <a:r>
              <a:rPr lang="ru-RU" sz="4400" dirty="0" err="1"/>
              <a:t>госуслуг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8" y="7241299"/>
            <a:ext cx="10351393" cy="620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266" y="5823625"/>
            <a:ext cx="105686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Доля домохозяйств, имевших широкополосный доступ к сети Интернет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96" y="7130651"/>
            <a:ext cx="9649072" cy="58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912080" y="5524117"/>
            <a:ext cx="10679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Доля населения в возрасте 15-72 лет, использовавшего сеть Интернет для получения государственных и муниципальных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9088607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	Возобновляемая энергетика 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742727" y="3401616"/>
            <a:ext cx="22898543" cy="28007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400" dirty="0"/>
              <a:t>В 2018 году суммарная установленная мощность геотермальных станций (</a:t>
            </a:r>
            <a:r>
              <a:rPr lang="ru-RU" sz="4400" dirty="0" err="1"/>
              <a:t>ГеоТЭС</a:t>
            </a:r>
            <a:r>
              <a:rPr lang="ru-RU" sz="4400" dirty="0"/>
              <a:t>) составила 82 МВт (четыре </a:t>
            </a:r>
            <a:r>
              <a:rPr lang="ru-RU" sz="4400" dirty="0" err="1"/>
              <a:t>ГеоТЭС</a:t>
            </a:r>
            <a:r>
              <a:rPr lang="ru-RU" sz="4400" dirty="0"/>
              <a:t>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400" dirty="0"/>
              <a:t>Крупнейшая в стране биогазовая станция «Лучки» (Белгородская обл.) -  2,4 МВт, + мелкие станции в Татарстане и Оренбургской обл.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7266" y="6635586"/>
            <a:ext cx="105686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Суммарная установленная мощность солнечной энергетики в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01093" y="6758697"/>
            <a:ext cx="10679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Суммарная установленная мощность ветровой энергетики в России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0" y="8082136"/>
            <a:ext cx="10741451" cy="523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581" y="8226152"/>
            <a:ext cx="11017224" cy="522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012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80" y="5993904"/>
            <a:ext cx="12531336" cy="75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	Рейтинг регионов по развитию сельских территорий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742727" y="3401616"/>
            <a:ext cx="22898543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400" dirty="0"/>
              <a:t>Развитие сельских территорий не всегда зависит только от природно-климатических условий и экономического развития региона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3128" y="5056275"/>
            <a:ext cx="140672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Распределение регионов по показателю среднего рейтинга социально-экономического развития сельских территорий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60345" y="5633864"/>
            <a:ext cx="396566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4400" dirty="0"/>
              <a:t>Средний рейтинг регионов за период 2014-2018 гг. по 82-балльной шкале</a:t>
            </a:r>
          </a:p>
          <a:p>
            <a:pPr algn="l"/>
            <a:r>
              <a:rPr lang="ru-RU" sz="4400" dirty="0"/>
              <a:t> (1 – лидер, 81 – аутсайдер</a:t>
            </a:r>
          </a:p>
        </p:txBody>
      </p:sp>
    </p:spTree>
    <p:extLst>
      <p:ext uri="{BB962C8B-B14F-4D97-AF65-F5344CB8AC3E}">
        <p14:creationId xmlns:p14="http://schemas.microsoft.com/office/powerpoint/2010/main" val="42908892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	Развитие города и села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52" y="3473624"/>
            <a:ext cx="15540464" cy="97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8792" y="4893622"/>
            <a:ext cx="6192688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Соотношение отдельных показателей село/город</a:t>
            </a:r>
          </a:p>
        </p:txBody>
      </p:sp>
    </p:spTree>
    <p:extLst>
      <p:ext uri="{BB962C8B-B14F-4D97-AF65-F5344CB8AC3E}">
        <p14:creationId xmlns:p14="http://schemas.microsoft.com/office/powerpoint/2010/main" val="36257547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Типология регионов по социально-экономическому</a:t>
            </a:r>
            <a:br>
              <a:rPr lang="ru-RU" sz="7000" dirty="0">
                <a:solidFill>
                  <a:schemeClr val="bg1"/>
                </a:solidFill>
              </a:rPr>
            </a:br>
            <a:r>
              <a:rPr lang="ru-RU" sz="7000" dirty="0">
                <a:solidFill>
                  <a:schemeClr val="bg1"/>
                </a:solidFill>
              </a:rPr>
              <a:t> развитию сельских территорий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8" y="3237626"/>
            <a:ext cx="14100756" cy="1029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33410" y="5529049"/>
            <a:ext cx="7891837" cy="48840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Типология по 16 показателям, кластерный анализ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Независимость уровня развития от аграрного сектора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Роль фактора удаленности в развитии территории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000994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3"/>
            <a:ext cx="22898544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400" dirty="0">
                <a:solidFill>
                  <a:schemeClr val="bg1"/>
                </a:solidFill>
              </a:rPr>
              <a:t>Типология сельских муниципалитетов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75" y="1097155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20" y="5620234"/>
            <a:ext cx="8644005" cy="611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3768" y="12106865"/>
            <a:ext cx="9501253" cy="1207429"/>
          </a:xfrm>
          <a:prstGeom prst="rect">
            <a:avLst/>
          </a:prstGeom>
        </p:spPr>
        <p:txBody>
          <a:bodyPr wrap="square" lIns="98474" tIns="49236" rIns="98474" bIns="49236">
            <a:spAutoFit/>
          </a:bodyPr>
          <a:lstStyle/>
          <a:p>
            <a:r>
              <a:rPr lang="ru-RU" sz="3600" dirty="0"/>
              <a:t>Транспортная доступность территории (по автодорогам, с учетом соседних регионов)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422" y="3600430"/>
            <a:ext cx="8667811" cy="661515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03615"/>
              </p:ext>
            </p:extLst>
          </p:nvPr>
        </p:nvGraphicFramePr>
        <p:xfrm>
          <a:off x="952421" y="10144152"/>
          <a:ext cx="13335094" cy="3404251"/>
        </p:xfrm>
        <a:graphic>
          <a:graphicData uri="http://schemas.openxmlformats.org/drawingml/2006/table">
            <a:tbl>
              <a:tblPr/>
              <a:tblGrid>
                <a:gridCol w="12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05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E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2190" algn="l"/>
                        </a:tabLst>
                      </a:pPr>
                      <a:r>
                        <a:rPr lang="ru-RU" sz="3400" dirty="0">
                          <a:latin typeface="+mn-lt"/>
                          <a:ea typeface="Calibri"/>
                          <a:cs typeface="Times New Roman"/>
                        </a:rPr>
                        <a:t>Депрессивные территории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20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latin typeface="+mn-lt"/>
                          <a:ea typeface="Calibri"/>
                          <a:cs typeface="Times New Roman"/>
                        </a:rPr>
                        <a:t>Пригородные районы концентрации населения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7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latin typeface="+mn-lt"/>
                          <a:ea typeface="Calibri"/>
                          <a:cs typeface="Times New Roman"/>
                        </a:rPr>
                        <a:t>Пригородные районы устойчивого развития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5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E2A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latin typeface="+mn-lt"/>
                          <a:ea typeface="Calibri"/>
                          <a:cs typeface="Times New Roman"/>
                        </a:rPr>
                        <a:t>Аграрные лидеры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05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latin typeface="+mn-lt"/>
                          <a:ea typeface="Calibri"/>
                          <a:cs typeface="Times New Roman"/>
                        </a:rPr>
                        <a:t>Городские территории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394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latin typeface="+mn-lt"/>
                          <a:ea typeface="Calibri"/>
                          <a:cs typeface="Times New Roman"/>
                        </a:rPr>
                        <a:t>Прочие сельские муниципальные образования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34423" y="3430951"/>
            <a:ext cx="15359171" cy="1669094"/>
          </a:xfrm>
          <a:prstGeom prst="rect">
            <a:avLst/>
          </a:prstGeom>
        </p:spPr>
        <p:txBody>
          <a:bodyPr wrap="square" lIns="98474" tIns="49236" rIns="98474" bIns="49236">
            <a:spAutoFit/>
          </a:bodyPr>
          <a:lstStyle/>
          <a:p>
            <a:r>
              <a:rPr lang="ru-RU" sz="5100" b="1" dirty="0"/>
              <a:t>Брянская область: типология  муниципалитетов и транспортная доступность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11971686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Структура доклада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D43012F-9A7A-4A57-96E1-DD4C93181F44}"/>
              </a:ext>
            </a:extLst>
          </p:cNvPr>
          <p:cNvSpPr/>
          <p:nvPr/>
        </p:nvSpPr>
        <p:spPr>
          <a:xfrm>
            <a:off x="742728" y="3905672"/>
            <a:ext cx="22898543" cy="8710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Природные ресурсы сельских территорий, их экологическое состояние и охрана окружающей среды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Сельская поселенческая сеть и характеристика сельских поселений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Демографическая ситуация в сельской местности	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Состояние сельского рынка труда и занятости	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Материальное положение сельского населения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Жилищные условия сельского населения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Социальная инфраструктура села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Инженерная инфраструктура села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4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011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студенты 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70720" y="3375774"/>
            <a:ext cx="15625736" cy="8213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2 623 анкеты из 29 субъектов Российской Федерации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6" y="8370168"/>
            <a:ext cx="71558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0680" y="563386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Распределение ответов респондентов о готовности переезда в сельскую местность после получения высшего образования (62-38%)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5887276"/>
            <a:ext cx="15992564" cy="759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00456" y="4440726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Распределение ответов респондентов об условиях переезда, %</a:t>
            </a:r>
          </a:p>
        </p:txBody>
      </p:sp>
    </p:spTree>
    <p:extLst>
      <p:ext uri="{BB962C8B-B14F-4D97-AF65-F5344CB8AC3E}">
        <p14:creationId xmlns:p14="http://schemas.microsoft.com/office/powerpoint/2010/main" val="20535515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сельские жители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70720" y="3375774"/>
            <a:ext cx="15625736" cy="8213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1 599 анкет из 16 субъектов Российской Федерации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4" y="4553744"/>
            <a:ext cx="5640400" cy="34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968" y="4180990"/>
            <a:ext cx="11829801" cy="94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08" y="8226152"/>
            <a:ext cx="107475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6542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сельские жители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40" y="3149588"/>
            <a:ext cx="20090232" cy="100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146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сельские жители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48" y="6930008"/>
            <a:ext cx="1908017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3008" y="3329608"/>
            <a:ext cx="166091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бы кто-то организовал проект по улучшению качества жизни в вашей местности/в вашем населённом пункте, который бы потребовал определенного </a:t>
            </a:r>
            <a:r>
              <a:rPr lang="ru-RU" dirty="0" err="1"/>
              <a:t>софинасирования</a:t>
            </a:r>
            <a:r>
              <a:rPr lang="ru-RU" dirty="0"/>
              <a:t>, готовы вы лично посильно участвовать в таком </a:t>
            </a:r>
            <a:r>
              <a:rPr lang="ru-RU" dirty="0" err="1"/>
              <a:t>софинансировании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609538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сельские жители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52" y="4810884"/>
            <a:ext cx="17182654" cy="848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4816" y="3257015"/>
            <a:ext cx="21890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ответов респондентов о сфере, в которой они готовы были бы участвовать в посильном финансировании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5518607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сельские жители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3" y="6641976"/>
            <a:ext cx="1224136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0720" y="3617640"/>
            <a:ext cx="101531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ответов респондентов о планах проживания в том же населенном пункте в ближайшие 5 лет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08" y="7004060"/>
            <a:ext cx="11436319" cy="510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07176" y="3833664"/>
            <a:ext cx="113052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у вас есть дети и/или внуки, хотели бы вы, чтобы они жили в вашем населенном пункте?</a:t>
            </a:r>
          </a:p>
        </p:txBody>
      </p:sp>
    </p:spTree>
    <p:extLst>
      <p:ext uri="{BB962C8B-B14F-4D97-AF65-F5344CB8AC3E}">
        <p14:creationId xmlns:p14="http://schemas.microsoft.com/office/powerpoint/2010/main" val="10514935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эксперты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1246784" y="3473624"/>
            <a:ext cx="2102633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306 анкет из 85 субъектов в 8 федеральных округах Российской Федерации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32" y="4985792"/>
            <a:ext cx="7056784" cy="80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6" y="5777535"/>
            <a:ext cx="15352652" cy="54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650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эксперты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9" y="5064190"/>
            <a:ext cx="8640960" cy="75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118" y="3617640"/>
            <a:ext cx="11643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Распределение ответов респондентов на вопрос о возможности возвратной миграции населения,%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28" y="6425952"/>
            <a:ext cx="9143102" cy="548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54" y="6524945"/>
            <a:ext cx="7220146" cy="52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15936" y="3687901"/>
            <a:ext cx="1219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Распределение ответов респондентов о наиболее важных направлениях развития сельских территорий для возвратной миграции населения в сельскую местность, %</a:t>
            </a:r>
          </a:p>
        </p:txBody>
      </p:sp>
    </p:spTree>
    <p:extLst>
      <p:ext uri="{BB962C8B-B14F-4D97-AF65-F5344CB8AC3E}">
        <p14:creationId xmlns:p14="http://schemas.microsoft.com/office/powerpoint/2010/main" val="54989354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80" y="5057800"/>
            <a:ext cx="1868322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эксперты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116118" y="3617640"/>
            <a:ext cx="215809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Знаете ли вы о местных инициативах населения и бизнеса по развитию сельских территорий?</a:t>
            </a:r>
          </a:p>
        </p:txBody>
      </p:sp>
    </p:spTree>
    <p:extLst>
      <p:ext uri="{BB962C8B-B14F-4D97-AF65-F5344CB8AC3E}">
        <p14:creationId xmlns:p14="http://schemas.microsoft.com/office/powerpoint/2010/main" val="41644644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Опросы: эксперты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1615936" y="3211813"/>
            <a:ext cx="1219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Распределение ответов респондентов о необходимых способах повышения активности участия населения в развитии территории проживания, %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06" y="5921896"/>
            <a:ext cx="1662257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005" y="3185592"/>
            <a:ext cx="9937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Распределение ответов респондентов о необходимых способах повышения активности участия частного бизнеса в развитии территории проживания, в том числе, на основе софинансирования, %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2" y="6559464"/>
            <a:ext cx="11224997" cy="685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142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Структура доклада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D43012F-9A7A-4A57-96E1-DD4C93181F44}"/>
              </a:ext>
            </a:extLst>
          </p:cNvPr>
          <p:cNvSpPr/>
          <p:nvPr/>
        </p:nvSpPr>
        <p:spPr>
          <a:xfrm>
            <a:off x="742728" y="3905672"/>
            <a:ext cx="22898543" cy="71096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Возобновляемая энергетика и её потенциальная роль в развитии сельских территорий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дифференциации субъектов РФ по основным социально-демографическим показателям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Сравнительный анализ уровня социального развития сельских и городских территорий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Типология регионов Российской Федерации по характеристикам сельских территорий и сети сельских поселений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социологических обследований </a:t>
            </a:r>
          </a:p>
        </p:txBody>
      </p:sp>
    </p:spTree>
    <p:extLst>
      <p:ext uri="{BB962C8B-B14F-4D97-AF65-F5344CB8AC3E}">
        <p14:creationId xmlns:p14="http://schemas.microsoft.com/office/powerpoint/2010/main" val="400657144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Заключение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98712" y="3761656"/>
            <a:ext cx="22862540" cy="91005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основные демографические тренды в 2018 году пока переломить не удалось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средняя ожидаемая продолжительность жизни населения растёт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отставание оплаты труда в аграрном секторе от средней по экономике медленно сокращается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сельские территории характеризуются более низким уровнем развития социальной и инженерной инфраструктуры по сравнению с городскими поселениями, но по большинству показателей ситуация улучшается, хотя и медленно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наиболее существенным для жизни в сельской местности и для сельских жителей, и для молодых </a:t>
            </a:r>
            <a:r>
              <a:rPr lang="ru-RU" sz="5400" dirty="0"/>
              <a:t>специалистов</a:t>
            </a:r>
            <a:r>
              <a:rPr lang="ru-RU" sz="4800" dirty="0"/>
              <a:t> являются достойная занятость, жилье и устойчивый интернет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800" dirty="0"/>
              <a:t>опрос сельских жителей показал, с одной стороны, низкий уровень информированности о Госпрограмме, с другой, их довольно высокую готовность участвовать в разработке и реализации коллективных проектов по улучшению жизни 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787827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12" y="649844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	Дальнейшие направления государственной политики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98712" y="3092311"/>
            <a:ext cx="22898543" cy="102701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подготовка научно-обоснованного обеспечения реализации Госпрограммы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проведение информационной кампании по привлечению инициативных групп к реализации местных проектов в рамках Госпрограммы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сбор и распространение информации по наилучшим проектам Госпрограммы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выделение во всех Национальных проектах России в 2019-2024 гг. доли мероприятий и их финансирования, реализуемых на сельских территориях и в интересах сельских территорий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решение проблемы финансирования оказания медицинских услуг в сельской местности в рамках проектов телемедицины через ОМС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обновление стандартов обеспечения сельского населения услугами социальной и инженерной инфраструктуры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расширение и облегчение доступа сельского населения к государственным услугам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льготное ипотечное кредитование жилищного строительства в сельской местности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700" dirty="0"/>
              <a:t>упорядочение предоставления льгот по тарифам для альтернативной энергетики в сельской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373112821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8951640" y="819231"/>
            <a:ext cx="12673408" cy="784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>
                <a:sym typeface="Helvetica Light"/>
              </a:rPr>
              <a:t>Научно-технический совет Минсельхоза России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800" dirty="0">
              <a:sym typeface="Helvetica Light"/>
            </a:endParaRP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454696" y="10314384"/>
            <a:ext cx="4536503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200" dirty="0">
                <a:solidFill>
                  <a:schemeClr val="bg1"/>
                </a:solidFill>
              </a:rPr>
              <a:t>Институт аграрных исследований</a:t>
            </a:r>
            <a:endParaRPr sz="4200" dirty="0">
              <a:solidFill>
                <a:schemeClr val="bg1"/>
              </a:solidFill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454696" y="12692583"/>
            <a:ext cx="4320480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Москва, 11 декабря 2019 г.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87" y="519238"/>
            <a:ext cx="2736119" cy="251423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74D415-AEA7-49CE-AD4B-46ACA6C6B0A5}"/>
              </a:ext>
            </a:extLst>
          </p:cNvPr>
          <p:cNvSpPr/>
          <p:nvPr/>
        </p:nvSpPr>
        <p:spPr>
          <a:xfrm>
            <a:off x="9192344" y="3811012"/>
            <a:ext cx="12192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+mn-lt"/>
              </a:rPr>
              <a:t>Благодарим за внимание!</a:t>
            </a:r>
          </a:p>
          <a:p>
            <a:endParaRPr lang="en-US" sz="5400" dirty="0">
              <a:solidFill>
                <a:srgbClr val="002060"/>
              </a:solidFill>
              <a:latin typeface="+mn-lt"/>
            </a:endParaRPr>
          </a:p>
          <a:p>
            <a:endParaRPr lang="en-US" sz="5400" dirty="0">
              <a:solidFill>
                <a:srgbClr val="002060"/>
              </a:solidFill>
              <a:latin typeface="+mn-lt"/>
            </a:endParaRPr>
          </a:p>
          <a:p>
            <a:endParaRPr lang="en-US" sz="5400" dirty="0">
              <a:solidFill>
                <a:srgbClr val="002060"/>
              </a:solidFill>
              <a:latin typeface="+mn-lt"/>
            </a:endParaRPr>
          </a:p>
          <a:p>
            <a:r>
              <a:rPr lang="ru-RU" sz="5400" dirty="0">
                <a:solidFill>
                  <a:srgbClr val="002060"/>
                </a:solidFill>
                <a:latin typeface="+mn-lt"/>
              </a:rPr>
              <a:t>Серова Евгения Викторовна,</a:t>
            </a:r>
          </a:p>
          <a:p>
            <a:r>
              <a:rPr lang="en-US" sz="5400" dirty="0">
                <a:solidFill>
                  <a:srgbClr val="002060"/>
                </a:solidFill>
                <a:latin typeface="+mn-lt"/>
              </a:rPr>
              <a:t>E-mail: </a:t>
            </a:r>
            <a:r>
              <a:rPr lang="en-US" sz="5400" dirty="0">
                <a:solidFill>
                  <a:srgbClr val="002060"/>
                </a:solidFill>
                <a:latin typeface="+mn-lt"/>
                <a:hlinkClick r:id="rId3"/>
              </a:rPr>
              <a:t>evserova@hse.ru</a:t>
            </a:r>
            <a:endParaRPr lang="ru-RU" sz="5400" dirty="0">
              <a:solidFill>
                <a:srgbClr val="002060"/>
              </a:solidFill>
              <a:latin typeface="+mn-lt"/>
            </a:endParaRPr>
          </a:p>
          <a:p>
            <a:r>
              <a:rPr lang="en-US" sz="5400" dirty="0" smtClean="0">
                <a:solidFill>
                  <a:srgbClr val="002060"/>
                </a:solidFill>
                <a:latin typeface="+mn-lt"/>
              </a:rPr>
              <a:t>www.inagres.hse.ru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8262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Природные ресурсы 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D43012F-9A7A-4A57-96E1-DD4C93181F44}"/>
              </a:ext>
            </a:extLst>
          </p:cNvPr>
          <p:cNvSpPr/>
          <p:nvPr/>
        </p:nvSpPr>
        <p:spPr>
          <a:xfrm>
            <a:off x="742728" y="3905672"/>
            <a:ext cx="22898543" cy="8202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продолжилось сокращение общей площади земель с-х назначения, при этом доля с-х угодий не изменилась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темпы разграничения земель с-х назначения между федеральной и региональной собственностью значительно ниже, чем для земель других категорий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растет площадь орошаемых земель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продолжается незначительный рост лесных площадей, Площади, на которых осуществлены лесовосстановление и лесоразведение, устойчиво растут 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этом площадь лесов на землях с-х назначения сократилась </a:t>
            </a:r>
          </a:p>
          <a:p>
            <a:pPr marL="228600" indent="-228600" algn="l" defTabSz="91440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4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растет число и площади заповедников и национальных парков, они представляют большой потенциал для увеличения занятости сельского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8912681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Сельские поселения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540" y="3881350"/>
            <a:ext cx="7157751" cy="451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70832" y="3104317"/>
            <a:ext cx="10513168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Количество сельских поселений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0860" y="10508327"/>
            <a:ext cx="794984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dirty="0"/>
              <a:t>постепенное измельчание сельских поселений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74" y="3881350"/>
            <a:ext cx="8531533" cy="440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9880" y="3104318"/>
            <a:ext cx="955991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Средний размер сельских поселений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51" y="9106013"/>
            <a:ext cx="7776062" cy="44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30998" y="8217092"/>
            <a:ext cx="10513168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/>
              <a:t>Плотность</a:t>
            </a: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 сельских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11712802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Демографическая ситуация в сельской местности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8" y="3657843"/>
            <a:ext cx="9692062" cy="434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2728" y="3041576"/>
            <a:ext cx="10081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Динамика численности сельского населения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31679" y="3426296"/>
            <a:ext cx="12609592" cy="82176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численность и удельный вес сельского населения продолжает снижаться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рождаемость в сельской местности, начиная с 2015 года, стала ниже, чем в городе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соотношение мужчин и женщин  в сельской местности более сбалансированно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общий коэффициент смертности для сельской местности неизменно остается выше, чем в городе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коэффициент смертности в младенческом и трудоспособном возрасте выше в сельской местности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отток сельского населения замедлялся до 2016 г. и затем опять начал расти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6762" y="8039874"/>
            <a:ext cx="7521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Естественный прирост населения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7861"/>
              </p:ext>
            </p:extLst>
          </p:nvPr>
        </p:nvGraphicFramePr>
        <p:xfrm>
          <a:off x="742728" y="8809315"/>
          <a:ext cx="9504917" cy="467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88652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Состояние сельского рынка труда и занятости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814737" y="4256897"/>
            <a:ext cx="22826534" cy="41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снижение удельного веса трудоспособного населения за счет старения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устойчивое снижение доли женщин в составе рабочей силы (45%)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уровень занятости людей старшей возрастной группы на селе стабильно ниже городского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сокращение доли сельского населения, занятого в сельском и лесном хозяйстве, охоте, рыболовстве и рыбоводстве (19,7%)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значительное сокращение общего уровня безработицы среди сельского населения (7,3%)</a:t>
            </a:r>
          </a:p>
        </p:txBody>
      </p:sp>
    </p:spTree>
    <p:extLst>
      <p:ext uri="{BB962C8B-B14F-4D97-AF65-F5344CB8AC3E}">
        <p14:creationId xmlns:p14="http://schemas.microsoft.com/office/powerpoint/2010/main" val="2568010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Материальное положение сельского населения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C3F6838-08D8-4D5B-BC0E-B379C56E0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039768"/>
              </p:ext>
            </p:extLst>
          </p:nvPr>
        </p:nvGraphicFramePr>
        <p:xfrm>
          <a:off x="310680" y="5208127"/>
          <a:ext cx="102251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6664" y="3257600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Соотношение среднедушевых располагаемых ресурсов сельских и городских домашних хозяйств с величиной прожиточного минимума,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19792" y="3113584"/>
            <a:ext cx="13751790" cy="10300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С 2011 года среднедушевые располагаемые ресурсы сельских домохозяйств выросли больше, чем в городе (1,7% </a:t>
            </a:r>
            <a:r>
              <a:rPr lang="en-US" sz="4400" dirty="0"/>
              <a:t>vs 0,6%)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Средние расходы домохозяйств на конечное потребление в сельских домохозяйствах составляют </a:t>
            </a:r>
            <a:r>
              <a:rPr lang="en-US" sz="4400" dirty="0"/>
              <a:t>~2/3 </a:t>
            </a:r>
            <a:r>
              <a:rPr lang="ru-RU" sz="4400" dirty="0"/>
              <a:t>аналогичного показателя у городских</a:t>
            </a:r>
            <a:endParaRPr lang="en-US" sz="4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Усиливается дифференциация материального положения сельского населения по регионам</a:t>
            </a:r>
            <a:endParaRPr lang="en-US" sz="4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Номинальная заработная плата в с. х. демонстрирует темпы роста, превышающие рост номинальных зарплат по экономике в целом. Отставание оплаты труда в </a:t>
            </a:r>
            <a:r>
              <a:rPr lang="ru-RU" sz="4400" dirty="0" err="1"/>
              <a:t>с.х</a:t>
            </a:r>
            <a:r>
              <a:rPr lang="ru-RU" sz="4400" dirty="0"/>
              <a:t>. от средней по экономике постепенно сокращается (2018 г. - 65,6% от средней по экономике)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Величина среднего размера пенсии в сельской местности в 2018 году максимально приблизилась к городской (86,9%</a:t>
            </a:r>
            <a:r>
              <a:rPr lang="en-US" sz="4400" dirty="0"/>
              <a:t>)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32961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8" y="664970"/>
            <a:ext cx="22898543" cy="24164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Материальное положение сельского населения (продолжение)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768" y="1097154"/>
            <a:ext cx="1656184" cy="15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1039872" y="3072141"/>
            <a:ext cx="12601400" cy="10300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улучшении структуры питания сельских жителей, её сближения со структурой питания горожан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обеспеченность сельских домохозяйств предметами длительного пользования выросла незначительно или не изменилась по большей части номенклатуры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обеспеченность сельского населения общей площадью жилища превысила городскую (26,6 м</a:t>
            </a:r>
            <a:r>
              <a:rPr lang="ru-RU" sz="4400" baseline="30000" dirty="0"/>
              <a:t>2 </a:t>
            </a:r>
            <a:r>
              <a:rPr lang="en-US" sz="4400" dirty="0"/>
              <a:t>vs 25,4 </a:t>
            </a:r>
            <a:r>
              <a:rPr lang="ru-RU" sz="4400" dirty="0"/>
              <a:t>м</a:t>
            </a:r>
            <a:r>
              <a:rPr lang="ru-RU" sz="4400" baseline="30000" dirty="0"/>
              <a:t>2)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основная часть жилищного фонда в сельской местности приходится на индивидуальные жилые дома (71,8%)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благоустройство сельского жилищного фонда значительно уступает благоустройству городского (кроме газа – 73,5% </a:t>
            </a:r>
            <a:r>
              <a:rPr lang="en-US" sz="4400" dirty="0"/>
              <a:t>vs</a:t>
            </a:r>
            <a:r>
              <a:rPr lang="ru-RU" sz="4400" dirty="0"/>
              <a:t> 63,7%)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/>
              <a:t>Сокращение темпов жилищного строительства в селе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178252"/>
              </p:ext>
            </p:extLst>
          </p:nvPr>
        </p:nvGraphicFramePr>
        <p:xfrm>
          <a:off x="742728" y="4337720"/>
          <a:ext cx="9935366" cy="828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02169" y="3297802"/>
            <a:ext cx="8366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Сельский жилищный фонд, млн м2</a:t>
            </a:r>
          </a:p>
        </p:txBody>
      </p:sp>
    </p:spTree>
    <p:extLst>
      <p:ext uri="{BB962C8B-B14F-4D97-AF65-F5344CB8AC3E}">
        <p14:creationId xmlns:p14="http://schemas.microsoft.com/office/powerpoint/2010/main" val="277251110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Другая 1">
      <a:majorFont>
        <a:latin typeface="Arial Narrow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5475</TotalTime>
  <Words>1582</Words>
  <Application>Microsoft Office PowerPoint</Application>
  <PresentationFormat>Произвольный</PresentationFormat>
  <Paragraphs>203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Helvetica</vt:lpstr>
      <vt:lpstr>Helvetica Light</vt:lpstr>
      <vt:lpstr>Helvetica Neue</vt:lpstr>
      <vt:lpstr>Times New Roman</vt:lpstr>
      <vt:lpstr>Wingdings</vt:lpstr>
      <vt:lpstr>White</vt:lpstr>
      <vt:lpstr>Презентация PowerPoint</vt:lpstr>
      <vt:lpstr>Структура доклада</vt:lpstr>
      <vt:lpstr>Структура доклада (продолжение)</vt:lpstr>
      <vt:lpstr>Природные ресурсы </vt:lpstr>
      <vt:lpstr>Сельские поселения</vt:lpstr>
      <vt:lpstr>Демографическая ситуация в сельской местности</vt:lpstr>
      <vt:lpstr>Состояние сельского рынка труда и занятости</vt:lpstr>
      <vt:lpstr>Материальное положение сельского населения</vt:lpstr>
      <vt:lpstr>Материальное положение сельского населения (продолжение)</vt:lpstr>
      <vt:lpstr>Социальная инфраструктура</vt:lpstr>
      <vt:lpstr>Социальная инфраструктура (продолжение)</vt:lpstr>
      <vt:lpstr>Инженерная инфраструктура </vt:lpstr>
      <vt:lpstr>Инженерная инфраструктура:  дороги и общественный транспорт </vt:lpstr>
      <vt:lpstr>Инженерная инфраструктура:  связь</vt:lpstr>
      <vt:lpstr> Возобновляемая энергетика </vt:lpstr>
      <vt:lpstr> Рейтинг регионов по развитию сельских территорий</vt:lpstr>
      <vt:lpstr> Развитие города и села</vt:lpstr>
      <vt:lpstr>Типология регионов по социально-экономическому  развитию сельских территорий</vt:lpstr>
      <vt:lpstr>Типология сельских муниципалитетов</vt:lpstr>
      <vt:lpstr>Опросы: студенты </vt:lpstr>
      <vt:lpstr>Опросы: сельские жители</vt:lpstr>
      <vt:lpstr>Опросы: сельские жители (продолжение)</vt:lpstr>
      <vt:lpstr>Опросы: сельские жители (продолжение)</vt:lpstr>
      <vt:lpstr>Опросы: сельские жители (продолжение)</vt:lpstr>
      <vt:lpstr>Опросы: сельские жители (продолжение)</vt:lpstr>
      <vt:lpstr>Опросы: эксперты</vt:lpstr>
      <vt:lpstr>Опросы: эксперты (продолжение)</vt:lpstr>
      <vt:lpstr>Опросы: эксперты (продолжение)</vt:lpstr>
      <vt:lpstr>Опросы: эксперты (продолжение)</vt:lpstr>
      <vt:lpstr>Заключение</vt:lpstr>
      <vt:lpstr> Дальнейшие направления государственной политики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Арефьева Валерия Александровна</dc:creator>
  <cp:lastModifiedBy>Янбых Рената Геннадьевна</cp:lastModifiedBy>
  <cp:revision>197</cp:revision>
  <dcterms:modified xsi:type="dcterms:W3CDTF">2019-12-10T16:47:21Z</dcterms:modified>
</cp:coreProperties>
</file>